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57" r:id="rId3"/>
    <p:sldId id="258" r:id="rId4"/>
    <p:sldId id="261" r:id="rId5"/>
    <p:sldId id="259" r:id="rId6"/>
    <p:sldId id="268" r:id="rId7"/>
    <p:sldId id="260" r:id="rId8"/>
    <p:sldId id="262" r:id="rId9"/>
    <p:sldId id="265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DCE"/>
    <a:srgbClr val="F2C2B1"/>
    <a:srgbClr val="D3AAEF"/>
    <a:srgbClr val="BBECB6"/>
    <a:srgbClr val="EDDED2"/>
    <a:srgbClr val="FE84AA"/>
    <a:srgbClr val="C69DBE"/>
    <a:srgbClr val="CB7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160" d="100"/>
          <a:sy n="160" d="100"/>
        </p:scale>
        <p:origin x="7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7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5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ityofnewyork.us/Public-Safety/NYPD-Arrest-Data-Year-to-Date-/uip8-fykc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ata.cityofnewyork.us/Public-Safety/NYPD-Arrests-Data-Historic-/8h9b-rp9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cell phone with a map on it&#10;&#10;Description automatically generated">
            <a:extLst>
              <a:ext uri="{FF2B5EF4-FFF2-40B4-BE49-F238E27FC236}">
                <a16:creationId xmlns:a16="http://schemas.microsoft.com/office/drawing/2014/main" id="{9C4A5B23-1C6D-5DCC-4CB6-CFA2BBA0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" b="1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41ec864-5e07-475e-926d-e40c7984e9ff?pitch-bytes=137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43625" y="3333750"/>
            <a:ext cx="2619375" cy="2619375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274583" y="-1326099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63525" y="1188917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with safety in NYC</a:t>
            </a:r>
            <a:endParaRPr lang="en-US" sz="2250" dirty="0"/>
          </a:p>
        </p:txBody>
      </p:sp>
      <p:sp>
        <p:nvSpPr>
          <p:cNvPr id="7" name="Text 1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</a:rPr>
              <a:t>Janus</a:t>
            </a:r>
            <a:endParaRPr lang="en-US" sz="825" dirty="0"/>
          </a:p>
        </p:txBody>
      </p:sp>
      <p:sp>
        <p:nvSpPr>
          <p:cNvPr id="9" name="Text 3"/>
          <p:cNvSpPr/>
          <p:nvPr/>
        </p:nvSpPr>
        <p:spPr>
          <a:xfrm>
            <a:off x="363525" y="3253678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People feel unsafe walking in NYC.</a:t>
            </a: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</a:rPr>
              <a:t>7 in 10 New Yorkers concerned about being violent crime victim: poll</a:t>
            </a:r>
          </a:p>
          <a:p>
            <a:pPr algn="l">
              <a:lnSpc>
                <a:spcPts val="1800"/>
              </a:lnSpc>
            </a:pPr>
            <a:endParaRPr lang="en-US" sz="1400" b="1" kern="0" spc="12" dirty="0">
              <a:solidFill>
                <a:srgbClr val="111111"/>
              </a:solidFill>
              <a:latin typeface="Syne" pitchFamily="34" charset="0"/>
            </a:endParaRPr>
          </a:p>
          <a:p>
            <a:pPr algn="l">
              <a:lnSpc>
                <a:spcPts val="1800"/>
              </a:lnSpc>
            </a:pPr>
            <a:r>
              <a:rPr lang="en-US" sz="1400" b="1" kern="0" spc="12" dirty="0">
                <a:solidFill>
                  <a:srgbClr val="111111"/>
                </a:solidFill>
                <a:latin typeface="Syne" pitchFamily="34" charset="0"/>
              </a:rPr>
              <a:t>NYC ranks No. 1 as deadliest city for pedestrians, study suggests</a:t>
            </a:r>
            <a:endParaRPr lang="en-US" sz="1400" b="1" dirty="0"/>
          </a:p>
        </p:txBody>
      </p:sp>
      <p:pic>
        <p:nvPicPr>
          <p:cNvPr id="11" name="Image 0" descr="https://images.unsplash.com/photo-1494008182414-d511583ed486?crop=entropy&amp;cs=tinysrgb&amp;fit=max&amp;fm=jpg&amp;ixid=M3wyMTIyMnwwfDF8c2VhcmNofDF8fGNyb3dkZWQlMjBOWUMlMjBzaWRld2Fsa3xlbnwxfDF8fHwxNzAzMDk4NTE4fDA&amp;ixlib=rb-4.0.3&amp;q=80&amp;w=1080">
            <a:extLst>
              <a:ext uri="{FF2B5EF4-FFF2-40B4-BE49-F238E27FC236}">
                <a16:creationId xmlns:a16="http://schemas.microsoft.com/office/drawing/2014/main" id="{7680184C-C429-4B08-266D-FF7A09B768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2700" b="7036"/>
          <a:stretch/>
        </p:blipFill>
        <p:spPr>
          <a:xfrm>
            <a:off x="5072889" y="666750"/>
            <a:ext cx="3795712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14676" y="3302270"/>
            <a:ext cx="2976151" cy="254947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58512" y="-452688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150581" y="3779211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Introducing Janus: Safest Route Finder</a:t>
            </a:r>
            <a:endParaRPr lang="en-US" sz="2250" dirty="0"/>
          </a:p>
        </p:txBody>
      </p:sp>
      <p:sp>
        <p:nvSpPr>
          <p:cNvPr id="7" name="Text 1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9" name="Text 3"/>
          <p:cNvSpPr/>
          <p:nvPr/>
        </p:nvSpPr>
        <p:spPr>
          <a:xfrm>
            <a:off x="4670046" y="3567207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endParaRPr lang="en-US" sz="1200" dirty="0"/>
          </a:p>
        </p:txBody>
      </p:sp>
      <p:pic>
        <p:nvPicPr>
          <p:cNvPr id="13" name="Picture 12" descr="A clock with a face of a person and a beard&#10;&#10;Description automatically generated">
            <a:extLst>
              <a:ext uri="{FF2B5EF4-FFF2-40B4-BE49-F238E27FC236}">
                <a16:creationId xmlns:a16="http://schemas.microsoft.com/office/drawing/2014/main" id="{064A6228-2B64-B864-A366-03509A046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73" y="857000"/>
            <a:ext cx="3822204" cy="3822204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64E4AD71-B8DD-B999-2CC3-1ADC00503755}"/>
              </a:ext>
            </a:extLst>
          </p:cNvPr>
          <p:cNvSpPr/>
          <p:nvPr/>
        </p:nvSpPr>
        <p:spPr>
          <a:xfrm>
            <a:off x="4150581" y="2571750"/>
            <a:ext cx="4572000" cy="44764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400" b="1" dirty="0"/>
              <a:t>Janus calculates the safety of possible paths from Point A to B, helping you with the </a:t>
            </a:r>
            <a:r>
              <a:rPr lang="en-US" sz="1400" b="1" dirty="0">
                <a:highlight>
                  <a:srgbClr val="00FFFF"/>
                </a:highlight>
              </a:rPr>
              <a:t>SAFEST Route</a:t>
            </a:r>
            <a:r>
              <a:rPr lang="en-US" sz="1400" b="1" dirty="0"/>
              <a:t> for your walk.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143317" y="3293126"/>
            <a:ext cx="2976151" cy="254947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ffac8913-32dc-4f3b-bae9-f11f80297841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23845" y="-714375"/>
            <a:ext cx="2619375" cy="26193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42925" y="1056361"/>
            <a:ext cx="8161710" cy="3617603"/>
          </a:xfrm>
          <a:prstGeom prst="roundRect">
            <a:avLst>
              <a:gd name="adj" fmla="val 742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966180" y="3944658"/>
            <a:ext cx="2060276" cy="45772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ts val="1680"/>
              </a:lnSpc>
            </a:pPr>
            <a:r>
              <a:rPr lang="en-US" sz="1100" kern="0" spc="-12" dirty="0">
                <a:solidFill>
                  <a:srgbClr val="111111"/>
                </a:solidFill>
                <a:latin typeface="Syne" pitchFamily="34" charset="0"/>
                <a:hlinkClick r:id="rId7"/>
              </a:rPr>
              <a:t>NYPD Arrests Data (Historic)</a:t>
            </a:r>
            <a:br>
              <a:rPr lang="en-US" sz="1100" kern="0" spc="-12" dirty="0">
                <a:solidFill>
                  <a:srgbClr val="111111"/>
                </a:solidFill>
                <a:latin typeface="Syne" pitchFamily="34" charset="0"/>
              </a:rPr>
            </a:br>
            <a:r>
              <a:rPr lang="en-US" sz="1100" kern="0" spc="-12" dirty="0">
                <a:solidFill>
                  <a:srgbClr val="111111"/>
                </a:solidFill>
                <a:latin typeface="Syne" pitchFamily="34" charset="0"/>
                <a:hlinkClick r:id="rId8"/>
              </a:rPr>
              <a:t>NYPD Arrest Data (Year to Date)</a:t>
            </a:r>
            <a:endParaRPr lang="en-US" sz="1100" kern="0" spc="-12" dirty="0">
              <a:solidFill>
                <a:srgbClr val="111111"/>
              </a:solidFill>
              <a:latin typeface="Syne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6180" y="3573075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kern="0" spc="12" dirty="0">
                <a:solidFill>
                  <a:srgbClr val="111111"/>
                </a:solidFill>
                <a:latin typeface="Syne" pitchFamily="34" charset="0"/>
              </a:rPr>
              <a:t>~ 5.6 million arrest records from Jan 2006 till Sep 2023.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75035" y="666750"/>
            <a:ext cx="8229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Sources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B6361-AE4D-604D-B5E3-9F7287B5A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083" y="1206651"/>
            <a:ext cx="6060604" cy="2078112"/>
          </a:xfrm>
          <a:prstGeom prst="rect">
            <a:avLst/>
          </a:prstGeom>
        </p:spPr>
      </p:pic>
      <p:pic>
        <p:nvPicPr>
          <p:cNvPr id="26" name="Picture 25" descr="A logo of handcuffs and chain&#10;&#10;Description automatically generated">
            <a:extLst>
              <a:ext uri="{FF2B5EF4-FFF2-40B4-BE49-F238E27FC236}">
                <a16:creationId xmlns:a16="http://schemas.microsoft.com/office/drawing/2014/main" id="{2F625A95-CA1A-F3C0-DB55-EB185262A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9904" y="3514477"/>
            <a:ext cx="1848399" cy="18483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8868" y="2220733"/>
            <a:ext cx="1608207" cy="35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Architecture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79707" y="3301078"/>
            <a:ext cx="2976151" cy="2549471"/>
          </a:xfrm>
          <a:prstGeom prst="rect">
            <a:avLst/>
          </a:prstGeom>
        </p:spPr>
      </p:pic>
      <p:pic>
        <p:nvPicPr>
          <p:cNvPr id="12" name="Picture 11" descr="A diagram of a process flow&#10;&#10;Description automatically generated">
            <a:extLst>
              <a:ext uri="{FF2B5EF4-FFF2-40B4-BE49-F238E27FC236}">
                <a16:creationId xmlns:a16="http://schemas.microsoft.com/office/drawing/2014/main" id="{9C6E33D8-F9A9-A88A-6FCA-E653FB60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998" y="123744"/>
            <a:ext cx="6575727" cy="4829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A085B-5FEB-1CD4-706F-C1B3843C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5" y="190500"/>
            <a:ext cx="8399388" cy="47968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46" t="10346" r="11938" b="23080"/>
          <a:stretch/>
        </p:blipFill>
        <p:spPr>
          <a:xfrm flipH="1">
            <a:off x="-1016096" y="3354536"/>
            <a:ext cx="2976151" cy="2549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6596" y="4173520"/>
            <a:ext cx="90849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DEMO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46322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8275" y="64913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</a:t>
            </a:r>
            <a:endParaRPr lang="en-US" sz="2250" dirty="0"/>
          </a:p>
        </p:txBody>
      </p:sp>
      <p:sp>
        <p:nvSpPr>
          <p:cNvPr id="5" name="Text 1"/>
          <p:cNvSpPr/>
          <p:nvPr/>
        </p:nvSpPr>
        <p:spPr>
          <a:xfrm>
            <a:off x="308275" y="1195106"/>
            <a:ext cx="4572000" cy="164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050" b="1" dirty="0"/>
              <a:t>Not Efficient and Optimal Approach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Mapping coordinates over 5M records to </a:t>
            </a:r>
            <a:r>
              <a:rPr lang="en-US" sz="1050" dirty="0">
                <a:highlight>
                  <a:srgbClr val="FF0000"/>
                </a:highlight>
              </a:rPr>
              <a:t>250K zones</a:t>
            </a:r>
            <a:r>
              <a:rPr lang="en-US" sz="1050" dirty="0"/>
              <a:t>. (Join Operation)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(Resources: 14 GB Memory, 10 cores), time taken: </a:t>
            </a:r>
            <a:r>
              <a:rPr lang="en-US" sz="1050" dirty="0">
                <a:highlight>
                  <a:srgbClr val="FF0000"/>
                </a:highlight>
              </a:rPr>
              <a:t>4 hours and counting</a:t>
            </a:r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08275" y="190500"/>
            <a:ext cx="36576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pic>
        <p:nvPicPr>
          <p:cNvPr id="8" name="Image 1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016096" y="3309030"/>
            <a:ext cx="2976151" cy="25494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9D5F478-8DF2-B30D-3A39-D5DB3CF1C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7" y="2226366"/>
            <a:ext cx="4751796" cy="1817562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C53CAE44-A40D-7E9D-FCFC-D52C8684853B}"/>
              </a:ext>
            </a:extLst>
          </p:cNvPr>
          <p:cNvSpPr/>
          <p:nvPr/>
        </p:nvSpPr>
        <p:spPr>
          <a:xfrm>
            <a:off x="5170608" y="1195106"/>
            <a:ext cx="4572000" cy="164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050" b="1" dirty="0"/>
              <a:t>Efficient and Optimal 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Mapping coordinates over 5M records to </a:t>
            </a:r>
            <a:r>
              <a:rPr lang="en-US" sz="1050" dirty="0">
                <a:highlight>
                  <a:srgbClr val="00FF00"/>
                </a:highlight>
              </a:rPr>
              <a:t>25M</a:t>
            </a:r>
            <a:r>
              <a:rPr lang="en-US" sz="1050" dirty="0"/>
              <a:t> zones. (using UDF)</a:t>
            </a:r>
          </a:p>
          <a:p>
            <a:pPr algn="l">
              <a:lnSpc>
                <a:spcPts val="1680"/>
              </a:lnSpc>
            </a:pPr>
            <a:r>
              <a:rPr lang="en-US" sz="1050" dirty="0"/>
              <a:t>(Resources: 14 GB Memory, 10 cores), time taken: </a:t>
            </a:r>
            <a:r>
              <a:rPr lang="en-US" sz="1050" dirty="0">
                <a:highlight>
                  <a:srgbClr val="00FF00"/>
                </a:highlight>
              </a:rPr>
              <a:t>~ 1 min 20 sec</a:t>
            </a:r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marL="228600" indent="-228600" algn="l">
              <a:lnSpc>
                <a:spcPts val="1680"/>
              </a:lnSpc>
              <a:buAutoNum type="arabicPeriod"/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56B58CD-715B-0852-F211-332B9905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608" y="2226365"/>
            <a:ext cx="3806415" cy="1817563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702A50CF-4E3B-4647-7821-5C1EB2661014}"/>
              </a:ext>
            </a:extLst>
          </p:cNvPr>
          <p:cNvSpPr/>
          <p:nvPr/>
        </p:nvSpPr>
        <p:spPr>
          <a:xfrm>
            <a:off x="5170608" y="649130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Workaround</a:t>
            </a:r>
            <a:endParaRPr lang="en-US" sz="2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405297" y="3293126"/>
            <a:ext cx="2976151" cy="254947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58512" y="-714375"/>
            <a:ext cx="2619375" cy="26193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08275" y="190500"/>
            <a:ext cx="45720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10" name="Text 4"/>
          <p:cNvSpPr/>
          <p:nvPr/>
        </p:nvSpPr>
        <p:spPr>
          <a:xfrm>
            <a:off x="474280" y="1195388"/>
            <a:ext cx="3657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B2EF-B186-FE11-27A7-C9B18B444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40" y="190500"/>
            <a:ext cx="8110085" cy="47758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6327b8-e989-4791-8d13-386eb42ca08b?pitch-bytes=52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346" t="10346" r="11938" b="23080"/>
          <a:stretch/>
        </p:blipFill>
        <p:spPr>
          <a:xfrm flipH="1">
            <a:off x="-1405297" y="3293126"/>
            <a:ext cx="2976151" cy="254947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250" y="1745134"/>
            <a:ext cx="8228385" cy="1073604"/>
          </a:xfrm>
          <a:prstGeom prst="roundRect">
            <a:avLst>
              <a:gd name="adj" fmla="val 765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https://pitch-assets-ccb95893-de3f-4266-973c-20049231b248.s3.eu-west-1.amazonaws.com/f37a9862-40e7-4890-9ed6-23dbe4bb93bb?pitch-bytes=295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465345" y="-1309688"/>
            <a:ext cx="2619375" cy="26193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035" y="666750"/>
            <a:ext cx="8229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11111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What’s next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308275" y="190500"/>
            <a:ext cx="45720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800" b="0" kern="0" spc="-12" dirty="0">
                <a:solidFill>
                  <a:srgbClr val="000000">
                    <a:alpha val="40000"/>
                  </a:srgbClr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Janus</a:t>
            </a:r>
            <a:endParaRPr lang="en-US" sz="825" dirty="0"/>
          </a:p>
        </p:txBody>
      </p:sp>
      <p:sp>
        <p:nvSpPr>
          <p:cNvPr id="11" name="Text 6"/>
          <p:cNvSpPr/>
          <p:nvPr/>
        </p:nvSpPr>
        <p:spPr>
          <a:xfrm>
            <a:off x="651816" y="2051120"/>
            <a:ext cx="7721877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8600" indent="-228600">
              <a:lnSpc>
                <a:spcPts val="1680"/>
              </a:lnSpc>
              <a:buAutoNum type="arabicPeriod"/>
            </a:pPr>
            <a:r>
              <a:rPr lang="en-US" sz="1050" dirty="0"/>
              <a:t>Design the system using Spark Streaming to update risk scores every week/month.</a:t>
            </a:r>
          </a:p>
          <a:p>
            <a:pPr marL="228600" indent="-228600">
              <a:lnSpc>
                <a:spcPts val="1680"/>
              </a:lnSpc>
              <a:buAutoNum type="arabicPeriod"/>
            </a:pPr>
            <a:r>
              <a:rPr lang="en-US" sz="1050" dirty="0"/>
              <a:t>Improve UI and integration with Google Maps</a:t>
            </a:r>
          </a:p>
        </p:txBody>
      </p:sp>
      <p:sp>
        <p:nvSpPr>
          <p:cNvPr id="22" name="Shape 0">
            <a:extLst>
              <a:ext uri="{FF2B5EF4-FFF2-40B4-BE49-F238E27FC236}">
                <a16:creationId xmlns:a16="http://schemas.microsoft.com/office/drawing/2014/main" id="{0CC3DFC0-A1EE-7AE4-011C-28F99123CA9F}"/>
              </a:ext>
            </a:extLst>
          </p:cNvPr>
          <p:cNvSpPr/>
          <p:nvPr/>
        </p:nvSpPr>
        <p:spPr>
          <a:xfrm>
            <a:off x="1018264" y="3286125"/>
            <a:ext cx="7686371" cy="1073604"/>
          </a:xfrm>
          <a:prstGeom prst="roundRect">
            <a:avLst>
              <a:gd name="adj" fmla="val 765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5590C38-2F30-41B7-A57F-174B4B8FEAEF}"/>
              </a:ext>
            </a:extLst>
          </p:cNvPr>
          <p:cNvSpPr/>
          <p:nvPr/>
        </p:nvSpPr>
        <p:spPr>
          <a:xfrm>
            <a:off x="4409471" y="3609582"/>
            <a:ext cx="94160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680"/>
              </a:lnSpc>
            </a:pPr>
            <a:r>
              <a:rPr lang="en-US" sz="1400" b="1" dirty="0"/>
              <a:t>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212</Words>
  <Application>Microsoft Macintosh PowerPoint</Application>
  <PresentationFormat>On-screen Show (16:9)</PresentationFormat>
  <Paragraphs>47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Janus: Safest Routes in NYC</dc:title>
  <dc:subject>PptxGenJS Presentation</dc:subject>
  <dc:creator>Pitch Software GmbH</dc:creator>
  <cp:lastModifiedBy>Abhay Garg</cp:lastModifiedBy>
  <cp:revision>10</cp:revision>
  <dcterms:created xsi:type="dcterms:W3CDTF">2023-12-20T18:58:38Z</dcterms:created>
  <dcterms:modified xsi:type="dcterms:W3CDTF">2023-12-20T20:23:04Z</dcterms:modified>
</cp:coreProperties>
</file>